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61" r:id="rId4"/>
    <p:sldId id="270" r:id="rId5"/>
    <p:sldId id="274" r:id="rId6"/>
    <p:sldId id="264" r:id="rId7"/>
    <p:sldId id="265" r:id="rId8"/>
    <p:sldId id="273" r:id="rId9"/>
    <p:sldId id="266" r:id="rId10"/>
    <p:sldId id="269" r:id="rId11"/>
    <p:sldId id="271" r:id="rId12"/>
    <p:sldId id="263" r:id="rId13"/>
  </p:sldIdLst>
  <p:sldSz cx="9144000" cy="5143500" type="screen16x9"/>
  <p:notesSz cx="6858000" cy="9144000"/>
  <p:embeddedFontLst>
    <p:embeddedFont>
      <p:font typeface="양재붓꽃체L" panose="02020603020101020101" pitchFamily="18" charset="-127"/>
      <p:regular r:id="rId14"/>
    </p:embeddedFont>
    <p:embeddedFont>
      <p:font typeface="HY나무B" panose="02030600000101010101" pitchFamily="18" charset="-127"/>
      <p:regular r:id="rId15"/>
    </p:embeddedFont>
    <p:embeddedFont>
      <p:font typeface="굵은안상수체" panose="02010504000101010101" pitchFamily="2" charset="-127"/>
      <p:regular r:id="rId16"/>
    </p:embeddedFont>
    <p:embeddedFont>
      <p:font typeface="HY얕은샘물M" panose="02030600000101010101" pitchFamily="18" charset="-127"/>
      <p:regular r:id="rId17"/>
    </p:embeddedFont>
    <p:embeddedFont>
      <p:font typeface="MD이솝체" panose="0202060302010102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FA8"/>
    <a:srgbClr val="60656D"/>
    <a:srgbClr val="C1BBA8"/>
    <a:srgbClr val="EFE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-504" y="-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5838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E902F65-06CF-44C1-841E-0FDE1A142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32CF8EA0-B739-4319-9F0B-97875F240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4451F8C-42F5-4DAE-BB01-550B0F886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C3A57EA-E0C3-41E6-B321-F3D72C9A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94B8B12-C154-4FC2-959A-6485F428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149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A7419D58-5DCE-4CEA-AF9A-2328FB004F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E236ABD9-1757-4FE0-B2BA-ADFEF97679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76B2E26-9E24-4C00-A941-89945969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1726CB5-2CAA-4EB7-AA5A-9C10A3F5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6E54D85-9988-478B-8790-FE42AF9FB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084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3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0A7EA64-BD94-4F4C-BEB4-7F0DCC4E7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1C6F5386-D710-4E3A-81DB-1E3C96F96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14303BA8-FC19-478F-877C-CE9AFA32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AA08E71-6748-436F-BCD2-CD1ED1799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0D75318-53E8-47CE-8BE0-CC850E5A3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547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C26D87F-D37C-437A-94EC-06D70C3E7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7A36C0FB-BC40-45D3-B135-6CC230228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629F5487-F535-4C1D-8211-01E12F859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0438B71-9551-43DA-AD6D-51F640B09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64BD261B-3CAF-4932-9EC9-A0EF98F6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16C9C73F-4B1B-4A79-A3A2-C745FA07F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831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BF98B1A-83DA-450D-A4DD-4568830C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60C6ABE5-6013-4BFF-8C66-09CB342EB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E17F1114-C79E-49A7-B169-96F32992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3DB6397C-769E-425E-81D0-5AAFF4D4EF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8D0F390D-9030-4371-8577-5C1E5B5602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7326E2DE-4087-4271-84A8-995EB813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F167B235-5B12-4415-8744-B8C8C8800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B2A76FC4-3CC5-4C02-A2D9-6DC1A329B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43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40CE79C-3273-48E0-AD83-C718C83ED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696D445B-82E5-494A-9244-C1FF3A25C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34BCCB71-384B-42DD-9996-35730FA4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65B628C9-A5A7-465C-ADE7-0B354057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960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BB69C1FE-7E60-4157-9E7F-1513CD552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F2A8172F-D3A9-4D4A-B937-6C4210703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7AE4DC25-7EED-4064-94C0-5A8098DE6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649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E10E429-396B-46BE-AB03-7B75C6D1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25B0C0CC-0C31-4A39-B83B-3CA7E57CF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E80A261-5A57-48BD-907F-751251D64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732FCE89-F1FB-4737-8C13-06851B321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3985EBA-81A0-4371-A12A-CCD2F8598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32E34F1C-DEB5-4C7D-B80A-AD85B5B9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663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2A44DEF-86C9-4848-A600-B4792B9EB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33E6FB79-BECE-40CC-B874-E593D98A2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7606F03B-4CFA-47BE-AA8C-2CE9E63A1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12E90EA1-8F14-4B46-A1B6-53A9A4865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D8BE701D-550D-4A97-8750-3C5AFEC4A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5748575F-0093-4A69-951D-925DC7AD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70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9F3993DE-C5A8-4ED7-8AA7-585040C6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A3BEA9E5-B10B-4D25-AAB7-C4E73FB30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5F4C108-82AF-468D-B01B-5E11CD670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116F1-84AD-414F-9928-AAF413FB44FC}" type="datetimeFigureOut">
              <a:rPr lang="ko-KR" altLang="en-US" smtClean="0"/>
              <a:t>2019-10-24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7440B528-464A-42ED-A535-78F00BDE8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628D8F3-3130-4DA2-8732-22C9819CF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292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nkercad.com/" TargetMode="External"/><Relationship Id="rId2" Type="http://schemas.openxmlformats.org/officeDocument/2006/relationships/hyperlink" Target="https://www.youtube.com/watch?v=tPHQu07xSK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raw.io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E0E9AA5C-9DAC-448C-9CD1-92E31D69B3A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="" xmlns:a16="http://schemas.microsoft.com/office/drawing/2014/main" id="{9AA3B350-481D-4E3A-84C0-992F82448AA9}"/>
              </a:ext>
            </a:extLst>
          </p:cNvPr>
          <p:cNvSpPr/>
          <p:nvPr/>
        </p:nvSpPr>
        <p:spPr>
          <a:xfrm>
            <a:off x="3257550" y="904875"/>
            <a:ext cx="3333750" cy="33337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="" xmlns:a16="http://schemas.microsoft.com/office/drawing/2014/main" id="{ED3C4732-4E93-429B-BE41-86C16A20749E}"/>
              </a:ext>
            </a:extLst>
          </p:cNvPr>
          <p:cNvSpPr/>
          <p:nvPr/>
        </p:nvSpPr>
        <p:spPr>
          <a:xfrm>
            <a:off x="2689703" y="1171575"/>
            <a:ext cx="2800350" cy="28003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="" xmlns:a16="http://schemas.microsoft.com/office/drawing/2014/main" id="{40892AC3-3404-452F-B225-E45DE806BD18}"/>
              </a:ext>
            </a:extLst>
          </p:cNvPr>
          <p:cNvSpPr/>
          <p:nvPr/>
        </p:nvSpPr>
        <p:spPr>
          <a:xfrm>
            <a:off x="3028950" y="1028700"/>
            <a:ext cx="3086100" cy="3086100"/>
          </a:xfrm>
          <a:prstGeom prst="ellipse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rgbClr val="EFBFA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DBCCF69-0E43-48DF-9D0B-EF0DCBC7953E}"/>
              </a:ext>
            </a:extLst>
          </p:cNvPr>
          <p:cNvSpPr txBox="1"/>
          <p:nvPr/>
        </p:nvSpPr>
        <p:spPr>
          <a:xfrm>
            <a:off x="3511635" y="1994670"/>
            <a:ext cx="2149868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33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GOLZIMA</a:t>
            </a:r>
            <a:endParaRPr lang="ko-KR" altLang="en-US" sz="3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="" xmlns:a16="http://schemas.microsoft.com/office/drawing/2014/main" id="{DE660199-7B7E-49C4-8AFE-899AAA8D9FDA}"/>
              </a:ext>
            </a:extLst>
          </p:cNvPr>
          <p:cNvCxnSpPr/>
          <p:nvPr/>
        </p:nvCxnSpPr>
        <p:spPr>
          <a:xfrm>
            <a:off x="3448051" y="2647950"/>
            <a:ext cx="223250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3917970" y="2695575"/>
            <a:ext cx="1425343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8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Team:FLEX</a:t>
            </a:r>
            <a:endParaRPr lang="ko-KR" altLang="en-US" sz="1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DBCCF69-0E43-48DF-9D0B-EF0DCBC7953E}"/>
              </a:ext>
            </a:extLst>
          </p:cNvPr>
          <p:cNvSpPr txBox="1"/>
          <p:nvPr/>
        </p:nvSpPr>
        <p:spPr>
          <a:xfrm rot="21295737">
            <a:off x="115393" y="353269"/>
            <a:ext cx="5483713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양재붓꽃체L" panose="02020603020101020101" pitchFamily="18" charset="-127"/>
                <a:ea typeface="양재붓꽃체L" panose="02020603020101020101" pitchFamily="18" charset="-127"/>
              </a:rPr>
              <a:t>코골이</a:t>
            </a:r>
            <a:r>
              <a:rPr lang="en-US" altLang="ko-KR" sz="3300" dirty="0">
                <a:solidFill>
                  <a:schemeClr val="tx1">
                    <a:lumMod val="50000"/>
                    <a:lumOff val="50000"/>
                  </a:schemeClr>
                </a:solidFill>
                <a:latin typeface="양재붓꽃체L" panose="02020603020101020101" pitchFamily="18" charset="-127"/>
                <a:ea typeface="양재붓꽃체L" panose="02020603020101020101" pitchFamily="18" charset="-127"/>
              </a:rPr>
              <a:t> </a:t>
            </a:r>
            <a:r>
              <a:rPr lang="ko-KR" altLang="en-US" sz="3300" dirty="0">
                <a:solidFill>
                  <a:schemeClr val="tx1">
                    <a:lumMod val="50000"/>
                    <a:lumOff val="50000"/>
                  </a:schemeClr>
                </a:solidFill>
                <a:latin typeface="양재붓꽃체L" panose="02020603020101020101" pitchFamily="18" charset="-127"/>
                <a:ea typeface="양재붓꽃체L" panose="02020603020101020101" pitchFamily="18" charset="-127"/>
              </a:rPr>
              <a:t>수면무호흡증보조기</a:t>
            </a:r>
          </a:p>
        </p:txBody>
      </p:sp>
    </p:spTree>
    <p:extLst>
      <p:ext uri="{BB962C8B-B14F-4D97-AF65-F5344CB8AC3E}">
        <p14:creationId xmlns:p14="http://schemas.microsoft.com/office/powerpoint/2010/main" val="357141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792798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FutureWork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71500" y="2030590"/>
            <a:ext cx="2470376" cy="1104201"/>
            <a:chOff x="1168400" y="1797782"/>
            <a:chExt cx="2470376" cy="1104201"/>
          </a:xfrm>
        </p:grpSpPr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1168400" y="2294124"/>
              <a:ext cx="2470376" cy="607859"/>
            </a:xfrm>
            <a:prstGeom prst="rect">
              <a:avLst/>
            </a:prstGeom>
            <a:noFill/>
          </p:spPr>
          <p:txBody>
            <a:bodyPr wrap="square" lIns="68580" tIns="34290" rIns="68580" bIns="34290" rtlCol="0" anchor="ctr">
              <a:spAutoFit/>
            </a:bodyPr>
            <a:lstStyle/>
            <a:p>
              <a:pPr algn="ctr"/>
              <a:r>
                <a:rPr lang="ko-KR" altLang="en-US" sz="12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수면 패턴 분석을 </a:t>
              </a:r>
              <a:r>
                <a:rPr lang="ko-KR" altLang="en-US" sz="12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보조할 추가 </a:t>
              </a:r>
              <a:endParaRPr lang="en-US" altLang="ko-KR" sz="12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ko-KR" altLang="en-US" sz="12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센서들 </a:t>
              </a:r>
              <a:r>
                <a:rPr lang="ko-KR" altLang="en-US" sz="12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장착</a:t>
              </a:r>
              <a:endParaRPr lang="en-US" altLang="ko-KR" sz="12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en-US" altLang="ko-KR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EX) 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고감도 사운드 센서</a:t>
              </a:r>
              <a:r>
                <a:rPr lang="en-US" altLang="ko-KR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, 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뇌파 센서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2224532" y="1797782"/>
              <a:ext cx="358111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700" dirty="0"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1</a:t>
              </a:r>
              <a:endParaRPr lang="ko-KR" altLang="en-US" sz="27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180320" y="2029722"/>
            <a:ext cx="2470376" cy="1004173"/>
            <a:chOff x="1168400" y="1797782"/>
            <a:chExt cx="2470376" cy="1004173"/>
          </a:xfrm>
        </p:grpSpPr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1168400" y="2394151"/>
              <a:ext cx="2470376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 anchor="ctr">
              <a:spAutoFit/>
            </a:bodyPr>
            <a:lstStyle/>
            <a:p>
              <a:pPr algn="ctr"/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무호흡증 환자 기도폐쇄 등 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이상 증상이 </a:t>
              </a:r>
              <a:r>
                <a:rPr lang="ko-KR" altLang="en-US" sz="1100" dirty="0" err="1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있을시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 의료기관 연락</a:t>
              </a:r>
              <a:endParaRPr lang="en-US" altLang="ko-KR" sz="1100" dirty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2224532" y="1797782"/>
              <a:ext cx="358111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700" dirty="0"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2</a:t>
              </a:r>
              <a:endParaRPr lang="ko-KR" altLang="en-US" sz="27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025120" y="2029722"/>
            <a:ext cx="2470376" cy="1004174"/>
            <a:chOff x="1168400" y="1797782"/>
            <a:chExt cx="2470376" cy="1004174"/>
          </a:xfrm>
        </p:grpSpPr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1168400" y="2394152"/>
              <a:ext cx="2470376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 anchor="ctr">
              <a:spAutoFit/>
            </a:bodyPr>
            <a:lstStyle/>
            <a:p>
              <a:pPr algn="ctr"/>
              <a:r>
                <a:rPr lang="ko-KR" altLang="en-US" sz="1100" dirty="0" err="1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침구류를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 통해 수면 자세를 유도 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할 수 있도록 함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2224532" y="1797782"/>
              <a:ext cx="358111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700" dirty="0" smtClean="0"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3</a:t>
              </a:r>
              <a:endParaRPr lang="ko-KR" altLang="en-US" sz="27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180320" y="990402"/>
            <a:ext cx="5227080" cy="2324298"/>
            <a:chOff x="3180320" y="990402"/>
            <a:chExt cx="5227080" cy="2324298"/>
          </a:xfrm>
        </p:grpSpPr>
        <p:sp>
          <p:nvSpPr>
            <p:cNvPr id="19" name="사각형: 둥근 모서리 3">
              <a:extLst>
                <a:ext uri="{FF2B5EF4-FFF2-40B4-BE49-F238E27FC236}">
                  <a16:creationId xmlns="" xmlns:a16="http://schemas.microsoft.com/office/drawing/2014/main" id="{3DA76BD6-8ACD-44D1-8DA6-E8F2F2F7F48A}"/>
                </a:ext>
              </a:extLst>
            </p:cNvPr>
            <p:cNvSpPr/>
            <p:nvPr/>
          </p:nvSpPr>
          <p:spPr>
            <a:xfrm>
              <a:off x="3180320" y="1537469"/>
              <a:ext cx="5227080" cy="1777231"/>
            </a:xfrm>
            <a:prstGeom prst="roundRect">
              <a:avLst>
                <a:gd name="adj" fmla="val 2850"/>
              </a:avLst>
            </a:prstGeom>
            <a:noFill/>
            <a:ln w="47625">
              <a:gradFill>
                <a:gsLst>
                  <a:gs pos="0">
                    <a:srgbClr val="EFBFA8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D369094C-3958-4103-87CC-26A9117CB22D}"/>
                </a:ext>
              </a:extLst>
            </p:cNvPr>
            <p:cNvSpPr txBox="1"/>
            <p:nvPr/>
          </p:nvSpPr>
          <p:spPr>
            <a:xfrm>
              <a:off x="4691207" y="990402"/>
              <a:ext cx="2569101" cy="57708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3300" dirty="0" smtClean="0">
                  <a:gradFill>
                    <a:gsLst>
                      <a:gs pos="0">
                        <a:srgbClr val="EFBFA8"/>
                      </a:gs>
                      <a:gs pos="100000">
                        <a:schemeClr val="tx2">
                          <a:lumMod val="40000"/>
                          <a:lumOff val="60000"/>
                        </a:schemeClr>
                      </a:gs>
                    </a:gsLst>
                    <a:lin ang="18900000" scaled="1"/>
                  </a:gradFill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SMART Bed</a:t>
              </a:r>
              <a:endParaRPr lang="ko-KR" altLang="en-US" sz="33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352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114729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레퍼런</a:t>
            </a:r>
            <a:r>
              <a:rPr lang="ko-KR" altLang="en-US" sz="3300" dirty="0" err="1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스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612881" y="1189260"/>
            <a:ext cx="3871894" cy="6232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PPT </a:t>
            </a:r>
            <a:r>
              <a:rPr lang="ko-KR" altLang="en-US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템플</a:t>
            </a:r>
            <a:r>
              <a:rPr lang="ko-KR" altLang="en-US" sz="1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릿</a:t>
            </a:r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 </a:t>
            </a:r>
          </a:p>
          <a:p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  <a:hlinkClick r:id="rId2"/>
              </a:rPr>
              <a:t>https</a:t>
            </a:r>
            <a:r>
              <a:rPr lang="en-US" altLang="ko-KR" sz="1800" dirty="0">
                <a:latin typeface="HY얕은샘물M" panose="02030600000101010101" pitchFamily="18" charset="-127"/>
                <a:ea typeface="HY얕은샘물M" panose="02030600000101010101" pitchFamily="18" charset="-127"/>
                <a:hlinkClick r:id="rId2"/>
              </a:rPr>
              <a:t>://www.youtube.com/watch?v=tPHQu07xSKI</a:t>
            </a:r>
            <a:endParaRPr lang="ko-KR" altLang="en-US" sz="1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612881" y="1964908"/>
            <a:ext cx="2275303" cy="6232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블록다이어그램</a:t>
            </a:r>
            <a:endParaRPr lang="en-US" altLang="ko-KR" sz="1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r>
              <a:rPr lang="en-US" altLang="ko-KR" sz="1800" dirty="0">
                <a:latin typeface="HY얕은샘물M" panose="02030600000101010101" pitchFamily="18" charset="-127"/>
                <a:ea typeface="HY얕은샘물M" panose="02030600000101010101" pitchFamily="18" charset="-127"/>
                <a:hlinkClick r:id="rId3"/>
              </a:rPr>
              <a:t>https://www.tinkercad.com</a:t>
            </a:r>
            <a:endParaRPr lang="en-US" altLang="ko-KR" sz="1800" dirty="0" smtClean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612881" y="2802160"/>
            <a:ext cx="1323119" cy="6232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Flow chart</a:t>
            </a:r>
          </a:p>
          <a:p>
            <a:r>
              <a:rPr lang="en-US" altLang="ko-KR" sz="1800" dirty="0">
                <a:latin typeface="HY얕은샘물M" panose="02030600000101010101" pitchFamily="18" charset="-127"/>
                <a:ea typeface="HY얕은샘물M" panose="02030600000101010101" pitchFamily="18" charset="-127"/>
                <a:hlinkClick r:id="rId4"/>
              </a:rPr>
              <a:t>https://draw.io</a:t>
            </a:r>
            <a:endParaRPr lang="en-US" altLang="ko-KR" sz="1800" dirty="0" smtClean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68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E0E9AA5C-9DAC-448C-9CD1-92E31D69B3A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="" xmlns:a16="http://schemas.microsoft.com/office/drawing/2014/main" id="{9AA3B350-481D-4E3A-84C0-992F82448AA9}"/>
              </a:ext>
            </a:extLst>
          </p:cNvPr>
          <p:cNvSpPr/>
          <p:nvPr/>
        </p:nvSpPr>
        <p:spPr>
          <a:xfrm>
            <a:off x="3257550" y="904875"/>
            <a:ext cx="3333750" cy="33337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="" xmlns:a16="http://schemas.microsoft.com/office/drawing/2014/main" id="{ED3C4732-4E93-429B-BE41-86C16A20749E}"/>
              </a:ext>
            </a:extLst>
          </p:cNvPr>
          <p:cNvSpPr/>
          <p:nvPr/>
        </p:nvSpPr>
        <p:spPr>
          <a:xfrm>
            <a:off x="2689703" y="1171575"/>
            <a:ext cx="2800350" cy="28003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="" xmlns:a16="http://schemas.microsoft.com/office/drawing/2014/main" id="{40892AC3-3404-452F-B225-E45DE806BD18}"/>
              </a:ext>
            </a:extLst>
          </p:cNvPr>
          <p:cNvSpPr/>
          <p:nvPr/>
        </p:nvSpPr>
        <p:spPr>
          <a:xfrm>
            <a:off x="3028950" y="1028700"/>
            <a:ext cx="3086100" cy="3086100"/>
          </a:xfrm>
          <a:prstGeom prst="ellipse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rgbClr val="EFBFA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DBCCF69-0E43-48DF-9D0B-EF0DCBC7953E}"/>
              </a:ext>
            </a:extLst>
          </p:cNvPr>
          <p:cNvSpPr txBox="1"/>
          <p:nvPr/>
        </p:nvSpPr>
        <p:spPr>
          <a:xfrm>
            <a:off x="3423128" y="1994670"/>
            <a:ext cx="2254463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HY나무B" panose="02030600000101010101" pitchFamily="18" charset="-127"/>
                <a:ea typeface="HY나무B" panose="02030600000101010101" pitchFamily="18" charset="-127"/>
              </a:rPr>
              <a:t>감사합니다</a:t>
            </a:r>
            <a:endParaRPr lang="ko-KR" altLang="en-US" sz="3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="" xmlns:a16="http://schemas.microsoft.com/office/drawing/2014/main" id="{DE660199-7B7E-49C4-8AFE-899AAA8D9FDA}"/>
              </a:ext>
            </a:extLst>
          </p:cNvPr>
          <p:cNvCxnSpPr/>
          <p:nvPr/>
        </p:nvCxnSpPr>
        <p:spPr>
          <a:xfrm>
            <a:off x="3448051" y="2647950"/>
            <a:ext cx="223250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3994416" y="2695575"/>
            <a:ext cx="1207702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ko-KR" sz="1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HY나무B" panose="02030600000101010101" pitchFamily="18" charset="-127"/>
                <a:ea typeface="HY나무B" panose="02030600000101010101" pitchFamily="18" charset="-127"/>
              </a:rPr>
              <a:t>Thank </a:t>
            </a:r>
            <a:r>
              <a:rPr lang="en-US" altLang="ko-KR" sz="18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HY나무B" panose="02030600000101010101" pitchFamily="18" charset="-127"/>
                <a:ea typeface="HY나무B" panose="02030600000101010101" pitchFamily="18" charset="-127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24790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FF7A6356-8842-470E-9634-E3C8CD820FA3}"/>
              </a:ext>
            </a:extLst>
          </p:cNvPr>
          <p:cNvSpPr/>
          <p:nvPr/>
        </p:nvSpPr>
        <p:spPr>
          <a:xfrm>
            <a:off x="4762" y="-3991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60EDD7F-E5C6-491B-A4C9-0EE7EFFC9EEC}"/>
              </a:ext>
            </a:extLst>
          </p:cNvPr>
          <p:cNvSpPr txBox="1"/>
          <p:nvPr/>
        </p:nvSpPr>
        <p:spPr>
          <a:xfrm>
            <a:off x="200025" y="1289820"/>
            <a:ext cx="855042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INDEX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BC6FC5AA-AC4B-42A8-82FB-0246920B58E6}"/>
              </a:ext>
            </a:extLst>
          </p:cNvPr>
          <p:cNvSpPr/>
          <p:nvPr/>
        </p:nvSpPr>
        <p:spPr>
          <a:xfrm>
            <a:off x="200025" y="1966913"/>
            <a:ext cx="8753475" cy="1209675"/>
          </a:xfrm>
          <a:prstGeom prst="rect">
            <a:avLst/>
          </a:prstGeom>
          <a:gradFill>
            <a:gsLst>
              <a:gs pos="0">
                <a:srgbClr val="EFBFA8"/>
              </a:gs>
              <a:gs pos="100000">
                <a:schemeClr val="tx2">
                  <a:lumMod val="40000"/>
                  <a:lumOff val="6000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FAA23F80-F0B2-4613-8B37-B38301BDF1DF}"/>
              </a:ext>
            </a:extLst>
          </p:cNvPr>
          <p:cNvSpPr txBox="1"/>
          <p:nvPr/>
        </p:nvSpPr>
        <p:spPr>
          <a:xfrm>
            <a:off x="479872" y="2421709"/>
            <a:ext cx="917559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</a:t>
            </a:r>
            <a:r>
              <a:rPr lang="ko-KR" altLang="en-US" sz="1500" spc="-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과정</a:t>
            </a:r>
            <a:endParaRPr lang="ko-KR" altLang="en-US" sz="1500" spc="-225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F6F22ADC-1DE5-4CB1-903F-425CB03C2575}"/>
              </a:ext>
            </a:extLst>
          </p:cNvPr>
          <p:cNvSpPr txBox="1"/>
          <p:nvPr/>
        </p:nvSpPr>
        <p:spPr>
          <a:xfrm>
            <a:off x="2825887" y="2417718"/>
            <a:ext cx="1552348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블록 다이어그램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399BEF01-8839-41C2-845E-1338BA4773A3}"/>
              </a:ext>
            </a:extLst>
          </p:cNvPr>
          <p:cNvSpPr txBox="1"/>
          <p:nvPr/>
        </p:nvSpPr>
        <p:spPr>
          <a:xfrm>
            <a:off x="4308953" y="2290717"/>
            <a:ext cx="138564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75C3A7A1-B7DF-4CB5-9BF2-3AB69FF3FB67}"/>
              </a:ext>
            </a:extLst>
          </p:cNvPr>
          <p:cNvSpPr txBox="1"/>
          <p:nvPr/>
        </p:nvSpPr>
        <p:spPr>
          <a:xfrm>
            <a:off x="4682343" y="2421709"/>
            <a:ext cx="523220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난</a:t>
            </a:r>
            <a:r>
              <a:rPr lang="ko-KR" altLang="en-US" sz="15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관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2804168C-EA72-43B0-956F-E1CCDB81DA74}"/>
              </a:ext>
            </a:extLst>
          </p:cNvPr>
          <p:cNvSpPr txBox="1"/>
          <p:nvPr/>
        </p:nvSpPr>
        <p:spPr>
          <a:xfrm>
            <a:off x="1719142" y="2421709"/>
            <a:ext cx="830997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spc="-225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</a:t>
            </a:r>
            <a:r>
              <a:rPr lang="ko-KR" altLang="en-US" sz="1500" spc="-225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목</a:t>
            </a:r>
            <a:r>
              <a:rPr lang="ko-KR" altLang="en-US" sz="1500" spc="-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적</a:t>
            </a:r>
            <a:endParaRPr lang="ko-KR" altLang="en-US" sz="1500" spc="-225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75C3A7A1-B7DF-4CB5-9BF2-3AB69FF3FB67}"/>
              </a:ext>
            </a:extLst>
          </p:cNvPr>
          <p:cNvSpPr txBox="1"/>
          <p:nvPr/>
        </p:nvSpPr>
        <p:spPr>
          <a:xfrm>
            <a:off x="5609443" y="2421709"/>
            <a:ext cx="907941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시연영상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75C3A7A1-B7DF-4CB5-9BF2-3AB69FF3FB67}"/>
              </a:ext>
            </a:extLst>
          </p:cNvPr>
          <p:cNvSpPr txBox="1"/>
          <p:nvPr/>
        </p:nvSpPr>
        <p:spPr>
          <a:xfrm>
            <a:off x="6917543" y="2421709"/>
            <a:ext cx="1147109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500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FutureWork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445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13B39A3D-E520-4F5D-A205-F822CE00F674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3B60264-F731-498C-B34A-165B44224BBC}"/>
              </a:ext>
            </a:extLst>
          </p:cNvPr>
          <p:cNvSpPr txBox="1"/>
          <p:nvPr/>
        </p:nvSpPr>
        <p:spPr>
          <a:xfrm>
            <a:off x="357188" y="217439"/>
            <a:ext cx="1372812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개발 과정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9E36055B-D7FE-40AF-92CB-D691C4768E5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101718" y="927118"/>
            <a:ext cx="2000250" cy="545931"/>
            <a:chOff x="1352550" y="1471614"/>
            <a:chExt cx="2628900" cy="1100136"/>
          </a:xfrm>
        </p:grpSpPr>
        <p:sp>
          <p:nvSpPr>
            <p:cNvPr id="23" name="양쪽 대괄호 22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93156" y="1494607"/>
              <a:ext cx="347691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1855343" y="1961903"/>
              <a:ext cx="1502995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아이디어  선정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083376" y="1742852"/>
            <a:ext cx="2000250" cy="545931"/>
            <a:chOff x="1352550" y="1471614"/>
            <a:chExt cx="2628900" cy="1100136"/>
          </a:xfrm>
        </p:grpSpPr>
        <p:sp>
          <p:nvSpPr>
            <p:cNvPr id="32" name="양쪽 대괄호 31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1855344" y="1961903"/>
              <a:ext cx="1502995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필요 기능  구상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2101717" y="2592843"/>
            <a:ext cx="2000250" cy="545931"/>
            <a:chOff x="1352550" y="1471614"/>
            <a:chExt cx="2628900" cy="1100136"/>
          </a:xfrm>
        </p:grpSpPr>
        <p:sp>
          <p:nvSpPr>
            <p:cNvPr id="43" name="양쪽 대괄호 42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2075504" y="1961903"/>
              <a:ext cx="1062672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회로  설계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4492629" y="3435110"/>
            <a:ext cx="2000250" cy="545931"/>
            <a:chOff x="1352550" y="1471614"/>
            <a:chExt cx="2628900" cy="1100136"/>
          </a:xfrm>
        </p:grpSpPr>
        <p:sp>
          <p:nvSpPr>
            <p:cNvPr id="47" name="양쪽 대괄호 46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257860" y="1494607"/>
              <a:ext cx="81828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04-01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1976489" y="1961903"/>
              <a:ext cx="1260713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문제점 </a:t>
              </a:r>
              <a:r>
                <a:rPr lang="en-US" altLang="ko-KR" spc="-225" dirty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 </a:t>
              </a:r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해결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2101719" y="3425585"/>
            <a:ext cx="2000250" cy="545931"/>
            <a:chOff x="1352550" y="1471614"/>
            <a:chExt cx="2628900" cy="1100136"/>
          </a:xfrm>
        </p:grpSpPr>
        <p:sp>
          <p:nvSpPr>
            <p:cNvPr id="51" name="양쪽 대괄호 50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1756326" y="1961903"/>
              <a:ext cx="1701034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err="1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프로토</a:t>
              </a:r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 타입  제작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2102427" y="4220983"/>
            <a:ext cx="2000250" cy="545931"/>
            <a:chOff x="1352550" y="1471614"/>
            <a:chExt cx="2628900" cy="1100136"/>
          </a:xfrm>
        </p:grpSpPr>
        <p:sp>
          <p:nvSpPr>
            <p:cNvPr id="55" name="양쪽 대괄호 54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05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2072855" y="1961903"/>
              <a:ext cx="1067982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pc="-225" dirty="0" err="1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FutureWorK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sp>
        <p:nvSpPr>
          <p:cNvPr id="7" name="아래쪽 화살표 6"/>
          <p:cNvSpPr/>
          <p:nvPr/>
        </p:nvSpPr>
        <p:spPr>
          <a:xfrm>
            <a:off x="2945644" y="1503881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아래쪽 화살표 57"/>
          <p:cNvSpPr/>
          <p:nvPr/>
        </p:nvSpPr>
        <p:spPr>
          <a:xfrm>
            <a:off x="2945644" y="2344954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아래쪽 화살표 58"/>
          <p:cNvSpPr/>
          <p:nvPr/>
        </p:nvSpPr>
        <p:spPr>
          <a:xfrm>
            <a:off x="2946901" y="3144520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아래쪽 화살표 59"/>
          <p:cNvSpPr/>
          <p:nvPr/>
        </p:nvSpPr>
        <p:spPr>
          <a:xfrm>
            <a:off x="2927849" y="4018505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아래쪽 화살표 60"/>
          <p:cNvSpPr/>
          <p:nvPr/>
        </p:nvSpPr>
        <p:spPr>
          <a:xfrm rot="16200000">
            <a:off x="4131802" y="3618407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아래쪽 화살표 61"/>
          <p:cNvSpPr/>
          <p:nvPr/>
        </p:nvSpPr>
        <p:spPr>
          <a:xfrm rot="7326001">
            <a:off x="4220617" y="3061250"/>
            <a:ext cx="311303" cy="166537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815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8" grpId="0" animBg="1"/>
      <p:bldP spid="59" grpId="0" animBg="1"/>
      <p:bldP spid="60" grpId="0" animBg="1"/>
      <p:bldP spid="61" grpId="0" animBg="1"/>
      <p:bldP spid="6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-6350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 rot="20464900">
            <a:off x="3389" y="151046"/>
            <a:ext cx="92397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40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Why?</a:t>
            </a:r>
            <a:endParaRPr lang="ko-KR" altLang="en-US" sz="40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65507" y="1187821"/>
            <a:ext cx="5438659" cy="684803"/>
            <a:chOff x="465507" y="1028167"/>
            <a:chExt cx="5438659" cy="684803"/>
          </a:xfrm>
        </p:grpSpPr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915448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무호흡증 전우를 보는 불안함</a:t>
              </a:r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!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1.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65507" y="3551625"/>
            <a:ext cx="6119936" cy="684803"/>
            <a:chOff x="465507" y="1028167"/>
            <a:chExt cx="6119936" cy="684803"/>
          </a:xfrm>
        </p:grpSpPr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596725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코를 고는 사람 옆에 자는 괴로움</a:t>
              </a:r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!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3.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5507" y="2389002"/>
            <a:ext cx="6277030" cy="684803"/>
            <a:chOff x="465507" y="1028167"/>
            <a:chExt cx="6277030" cy="684803"/>
          </a:xfrm>
        </p:grpSpPr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753819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코를 고는 사람으로서 보이는 눈치</a:t>
              </a:r>
              <a:r>
                <a:rPr lang="en-US" altLang="ko-KR" sz="28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!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2</a:t>
              </a:r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6165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-63500" y="-10160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136992"/>
            <a:ext cx="1034579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40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주요기</a:t>
            </a:r>
            <a:r>
              <a:rPr lang="ko-KR" altLang="en-US" sz="40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능</a:t>
            </a:r>
            <a:endParaRPr lang="ko-KR" altLang="en-US" sz="40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65506" y="1187820"/>
            <a:ext cx="6119937" cy="684803"/>
            <a:chOff x="465507" y="1028166"/>
            <a:chExt cx="2717600" cy="626168"/>
          </a:xfrm>
        </p:grpSpPr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748616" y="1166164"/>
              <a:ext cx="2434491" cy="45731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ko-KR" altLang="en-US" sz="2800" dirty="0" err="1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코골이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 소음 측정 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6"/>
              <a:ext cx="283109" cy="62616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1. 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65506" y="3827619"/>
            <a:ext cx="4074504" cy="684803"/>
            <a:chOff x="465507" y="1028167"/>
            <a:chExt cx="4074504" cy="684803"/>
          </a:xfrm>
        </p:grpSpPr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3551293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수면패턴 그래프 제공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4</a:t>
              </a:r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5506" y="1935639"/>
            <a:ext cx="7998655" cy="1069021"/>
            <a:chOff x="465507" y="1028167"/>
            <a:chExt cx="7998655" cy="1069021"/>
          </a:xfrm>
        </p:grpSpPr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7475444" cy="931024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무호흡증으로 인해 </a:t>
              </a:r>
              <a:r>
                <a:rPr lang="ko-KR" altLang="en-US" sz="2800" dirty="0" err="1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코골이</a:t>
              </a:r>
              <a:r>
                <a:rPr lang="ko-KR" altLang="en-US" sz="28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 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소음 비정상적일 시</a:t>
              </a:r>
              <a:endParaRPr lang="en-US" altLang="ko-KR" sz="2800" dirty="0" smtClean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  <a:p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LED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를 통하여 알림 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2</a:t>
              </a:r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465506" y="3004660"/>
            <a:ext cx="6628087" cy="684803"/>
            <a:chOff x="465507" y="1028167"/>
            <a:chExt cx="6628087" cy="684803"/>
          </a:xfrm>
        </p:grpSpPr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6104876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LCD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를 통하여 현재 </a:t>
              </a:r>
              <a:r>
                <a:rPr lang="ko-KR" altLang="en-US" sz="2800" dirty="0" err="1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코골이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 정도 표시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3.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182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C:\FLEX\2019_SW_Camp\Algorithm Diagram_fin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731" y="83285"/>
            <a:ext cx="4084932" cy="502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182055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플로우</a:t>
            </a:r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 차트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57150" y="63500"/>
            <a:ext cx="8858250" cy="5035550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9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887376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블록 </a:t>
            </a:r>
            <a:r>
              <a:rPr lang="ko-KR" altLang="en-US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다이어</a:t>
            </a:r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 그램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41195A26-783D-4EFD-91FB-4B94D96C8EE3}"/>
              </a:ext>
            </a:extLst>
          </p:cNvPr>
          <p:cNvSpPr txBox="1"/>
          <p:nvPr/>
        </p:nvSpPr>
        <p:spPr>
          <a:xfrm>
            <a:off x="3994799" y="2295584"/>
            <a:ext cx="1167627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1E0898C1-2ACE-49BB-AEE2-8F5835B56E53}"/>
              </a:ext>
            </a:extLst>
          </p:cNvPr>
          <p:cNvSpPr txBox="1"/>
          <p:nvPr/>
        </p:nvSpPr>
        <p:spPr>
          <a:xfrm>
            <a:off x="2105664" y="2294124"/>
            <a:ext cx="96244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F1DD51A8-4A86-40DF-8C6B-66F32B5BD286}"/>
              </a:ext>
            </a:extLst>
          </p:cNvPr>
          <p:cNvSpPr txBox="1"/>
          <p:nvPr/>
        </p:nvSpPr>
        <p:spPr>
          <a:xfrm>
            <a:off x="2395907" y="1787348"/>
            <a:ext cx="35811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27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27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9576FB64-D5E3-4F96-9D7A-8C5D02EF8F97}"/>
              </a:ext>
            </a:extLst>
          </p:cNvPr>
          <p:cNvSpPr txBox="1"/>
          <p:nvPr/>
        </p:nvSpPr>
        <p:spPr>
          <a:xfrm>
            <a:off x="4404166" y="1787348"/>
            <a:ext cx="356108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27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</a:t>
            </a:r>
            <a:endParaRPr lang="ko-KR" altLang="en-US" sz="27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21EE6833-E905-4DEF-9ACD-1DC81628D119}"/>
              </a:ext>
            </a:extLst>
          </p:cNvPr>
          <p:cNvSpPr txBox="1"/>
          <p:nvPr/>
        </p:nvSpPr>
        <p:spPr>
          <a:xfrm>
            <a:off x="4759990" y="1692098"/>
            <a:ext cx="356108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27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27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1028" name="Picture 4" descr="C:\Users\Admin\Desktop\블록 다이어 그램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88" y="781050"/>
            <a:ext cx="5929413" cy="4118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6EE32E35-CF2B-4A45-8B6C-05164DC3D15E}"/>
              </a:ext>
            </a:extLst>
          </p:cNvPr>
          <p:cNvSpPr txBox="1"/>
          <p:nvPr/>
        </p:nvSpPr>
        <p:spPr>
          <a:xfrm>
            <a:off x="6126281" y="1957555"/>
            <a:ext cx="683520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Sound </a:t>
            </a:r>
          </a:p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Sensor</a:t>
            </a:r>
            <a:endParaRPr lang="ko-KR" altLang="en-US" sz="1200" dirty="0">
              <a:solidFill>
                <a:srgbClr val="FF0000"/>
              </a:soli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6EE32E35-CF2B-4A45-8B6C-05164DC3D15E}"/>
              </a:ext>
            </a:extLst>
          </p:cNvPr>
          <p:cNvSpPr txBox="1"/>
          <p:nvPr/>
        </p:nvSpPr>
        <p:spPr>
          <a:xfrm>
            <a:off x="639881" y="930610"/>
            <a:ext cx="637034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4Color</a:t>
            </a:r>
          </a:p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-LED</a:t>
            </a:r>
            <a:endParaRPr lang="ko-KR" altLang="en-US" sz="1200" dirty="0">
              <a:solidFill>
                <a:srgbClr val="FF0000"/>
              </a:soli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6EE32E35-CF2B-4A45-8B6C-05164DC3D15E}"/>
              </a:ext>
            </a:extLst>
          </p:cNvPr>
          <p:cNvSpPr txBox="1"/>
          <p:nvPr/>
        </p:nvSpPr>
        <p:spPr>
          <a:xfrm>
            <a:off x="5224581" y="863719"/>
            <a:ext cx="89364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16*2 LCD</a:t>
            </a:r>
            <a:endParaRPr lang="ko-KR" altLang="en-US" sz="1200" dirty="0">
              <a:solidFill>
                <a:srgbClr val="FF0000"/>
              </a:soli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59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3" grpId="0"/>
      <p:bldP spid="54" grpId="0"/>
      <p:bldP spid="57" grpId="0"/>
      <p:bldP spid="58" grpId="0"/>
      <p:bldP spid="52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465507" y="1028167"/>
            <a:ext cx="4972186" cy="684803"/>
            <a:chOff x="465507" y="1028167"/>
            <a:chExt cx="4972186" cy="684803"/>
          </a:xfrm>
        </p:grpSpPr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448975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사운드 센서의 낮은 민감도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65507" y="2896503"/>
            <a:ext cx="5307213" cy="684803"/>
            <a:chOff x="465507" y="1028167"/>
            <a:chExt cx="5307213" cy="684803"/>
          </a:xfrm>
        </p:grpSpPr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784002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LCD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의 잔상으로 인한 </a:t>
              </a:r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오표기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5507" y="1985080"/>
            <a:ext cx="6169629" cy="684803"/>
            <a:chOff x="465507" y="1028167"/>
            <a:chExt cx="6169629" cy="684803"/>
          </a:xfrm>
        </p:grpSpPr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646418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코골이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정도를 분류할 </a:t>
              </a:r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임계치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설정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656544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난관과 해결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558959" y="1712970"/>
            <a:ext cx="4889893" cy="367090"/>
            <a:chOff x="738557" y="1145323"/>
            <a:chExt cx="4889893" cy="367090"/>
          </a:xfrm>
        </p:grpSpPr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639732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가변저항 설정과 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번 </a:t>
              </a:r>
              <a:r>
                <a:rPr lang="ko-KR" altLang="en-US" sz="18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임계치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설정으로 조절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!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738557" y="1145323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558959" y="3508872"/>
            <a:ext cx="7320045" cy="346249"/>
            <a:chOff x="738557" y="1166164"/>
            <a:chExt cx="7320045" cy="346249"/>
          </a:xfrm>
        </p:grpSpPr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7069884" cy="28469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분단위로 액정 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Clear! , 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특히 오류가 많던 밑의 </a:t>
              </a:r>
              <a:r>
                <a:rPr lang="ko-KR" altLang="en-US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코골이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정도 </a:t>
              </a:r>
              <a:r>
                <a:rPr lang="ko-KR" altLang="en-US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표시부는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값 </a:t>
              </a:r>
              <a:r>
                <a:rPr lang="ko-KR" altLang="en-US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갱신시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Clear!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738557" y="1166164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1558959" y="2658090"/>
            <a:ext cx="5912609" cy="349881"/>
            <a:chOff x="738557" y="1166164"/>
            <a:chExt cx="5912609" cy="349881"/>
          </a:xfrm>
        </p:grpSpPr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662448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반복 또 반복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! 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최대한 오작동이 없도록 </a:t>
              </a:r>
              <a:r>
                <a:rPr lang="ko-KR" altLang="en-US" sz="18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임계치를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지정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!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738557" y="1169796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465507" y="3793565"/>
            <a:ext cx="6169629" cy="684803"/>
            <a:chOff x="465507" y="1028167"/>
            <a:chExt cx="6169629" cy="684803"/>
          </a:xfrm>
        </p:grpSpPr>
        <p:sp>
          <p:nvSpPr>
            <p:cNvPr id="32" name="TextBox 31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646418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한눈에 인식하기 힘든 </a:t>
              </a:r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코골이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수치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1591019" y="4432199"/>
            <a:ext cx="3318950" cy="346249"/>
            <a:chOff x="738557" y="1166164"/>
            <a:chExt cx="3318950" cy="346249"/>
          </a:xfrm>
        </p:grpSpPr>
        <p:sp>
          <p:nvSpPr>
            <p:cNvPr id="35" name="TextBox 34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3068789" cy="28469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사용자생성 문자로 더 직관적인 표기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738557" y="1166164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289" y="4159087"/>
            <a:ext cx="2526847" cy="80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오른쪽 화살표 5"/>
          <p:cNvSpPr/>
          <p:nvPr/>
        </p:nvSpPr>
        <p:spPr>
          <a:xfrm>
            <a:off x="5772720" y="4478368"/>
            <a:ext cx="506160" cy="2539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880" y="4187780"/>
            <a:ext cx="2836863" cy="727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946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815241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시나리오 영상</a:t>
            </a:r>
            <a:r>
              <a:rPr lang="en-US" altLang="ko-KR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!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pic>
        <p:nvPicPr>
          <p:cNvPr id="6" name="FLEX_video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5175" y="794520"/>
            <a:ext cx="7324725" cy="412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248</Words>
  <Application>Microsoft Office PowerPoint</Application>
  <PresentationFormat>화면 슬라이드 쇼(16:9)</PresentationFormat>
  <Paragraphs>91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굴림</vt:lpstr>
      <vt:lpstr>Arial</vt:lpstr>
      <vt:lpstr>양재붓꽃체L</vt:lpstr>
      <vt:lpstr>여기어때잘난서체</vt:lpstr>
      <vt:lpstr>HY나무B</vt:lpstr>
      <vt:lpstr>굵은안상수체</vt:lpstr>
      <vt:lpstr>HY얕은샘물M</vt:lpstr>
      <vt:lpstr>MD이솝체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Yonghak Lee</dc:creator>
  <cp:lastModifiedBy>Admin</cp:lastModifiedBy>
  <cp:revision>31</cp:revision>
  <dcterms:created xsi:type="dcterms:W3CDTF">2019-01-21T02:50:49Z</dcterms:created>
  <dcterms:modified xsi:type="dcterms:W3CDTF">2019-10-24T15:06:53Z</dcterms:modified>
</cp:coreProperties>
</file>

<file path=docProps/thumbnail.jpeg>
</file>